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comments+xml" PartName="/ppt/comments/comment1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</p:sldIdLst>
  <p:sldSz cy="5143500" cx="9144000"/>
  <p:notesSz cx="6858000" cy="9144000"/>
  <p:embeddedFontLst>
    <p:embeddedFont>
      <p:font typeface="Raleway"/>
      <p:regular r:id="rId13"/>
      <p:bold r:id="rId14"/>
      <p:italic r:id="rId15"/>
      <p:boldItalic r:id="rId16"/>
    </p:embeddedFont>
    <p:embeddedFont>
      <p:font typeface="Source Sans Pro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mAuthor clrIdx="0" id="0" initials="" lastIdx="1" name="Zachary Lepperd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6E5F1877-DEFE-48FC-BDC6-32BF5374B21D}">
  <a:tblStyle styleId="{6E5F1877-DEFE-48FC-BDC6-32BF5374B21D}" styleName="Table_0">
    <a:wholeTbl>
      <a:tcStyle>
        <a:tcBdr>
          <a:left>
            <a:ln cap="flat" cmpd="sng" w="127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127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127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127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127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127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SourceSansPro-boldItalic.fnt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font" Target="fonts/Raleway-regular.fntdata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commentAuthors" Target="commentAuthors.xml"/><Relationship Id="rId9" Type="http://schemas.openxmlformats.org/officeDocument/2006/relationships/slide" Target="slides/slide3.xml"/><Relationship Id="rId15" Type="http://schemas.openxmlformats.org/officeDocument/2006/relationships/font" Target="fonts/Raleway-italic.fntdata"/><Relationship Id="rId14" Type="http://schemas.openxmlformats.org/officeDocument/2006/relationships/font" Target="fonts/Raleway-bold.fntdata"/><Relationship Id="rId17" Type="http://schemas.openxmlformats.org/officeDocument/2006/relationships/font" Target="fonts/SourceSansPro-regular.fntdata"/><Relationship Id="rId16" Type="http://schemas.openxmlformats.org/officeDocument/2006/relationships/font" Target="fonts/Raleway-boldItalic.fntdata"/><Relationship Id="rId5" Type="http://schemas.openxmlformats.org/officeDocument/2006/relationships/slideMaster" Target="slideMasters/slideMaster1.xml"/><Relationship Id="rId19" Type="http://schemas.openxmlformats.org/officeDocument/2006/relationships/font" Target="fonts/SourceSansPro-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SourceSansPro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m authorId="0" idx="1">
    <p:pos x="6000" y="0"/>
    <p:text>+tnc5613@truman.edu</p:text>
  </p:cm>
</p:cmLst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 txBox="1"/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4200"/>
            </a:lvl1pPr>
            <a:lvl2pPr lvl="1">
              <a:spcBef>
                <a:spcPts val="0"/>
              </a:spcBef>
              <a:buSzPct val="100000"/>
              <a:defRPr sz="4200"/>
            </a:lvl2pPr>
            <a:lvl3pPr lvl="2">
              <a:spcBef>
                <a:spcPts val="0"/>
              </a:spcBef>
              <a:buSzPct val="100000"/>
              <a:defRPr sz="4200"/>
            </a:lvl3pPr>
            <a:lvl4pPr lvl="3">
              <a:spcBef>
                <a:spcPts val="0"/>
              </a:spcBef>
              <a:buSzPct val="100000"/>
              <a:defRPr sz="4200"/>
            </a:lvl4pPr>
            <a:lvl5pPr lvl="4">
              <a:spcBef>
                <a:spcPts val="0"/>
              </a:spcBef>
              <a:buSzPct val="100000"/>
              <a:defRPr sz="4200"/>
            </a:lvl5pPr>
            <a:lvl6pPr lvl="5">
              <a:spcBef>
                <a:spcPts val="0"/>
              </a:spcBef>
              <a:buSzPct val="100000"/>
              <a:defRPr sz="4200"/>
            </a:lvl6pPr>
            <a:lvl7pPr lvl="6">
              <a:spcBef>
                <a:spcPts val="0"/>
              </a:spcBef>
              <a:buSzPct val="100000"/>
              <a:defRPr sz="4200"/>
            </a:lvl7pPr>
            <a:lvl8pPr lvl="7">
              <a:spcBef>
                <a:spcPts val="0"/>
              </a:spcBef>
              <a:buSzPct val="100000"/>
              <a:defRPr sz="4200"/>
            </a:lvl8pPr>
            <a:lvl9pPr lvl="8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" name="Shape 49"/>
          <p:cNvSpPr txBox="1"/>
          <p:nvPr>
            <p:ph type="title"/>
          </p:nvPr>
        </p:nvSpPr>
        <p:spPr>
          <a:xfrm>
            <a:off x="311700" y="743000"/>
            <a:ext cx="8520600" cy="2006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311700" y="2845181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" name="Shape 16"/>
          <p:cNvSpPr txBox="1"/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3600"/>
            </a:lvl1pPr>
            <a:lvl2pPr lvl="1">
              <a:spcBef>
                <a:spcPts val="0"/>
              </a:spcBef>
              <a:buSzPct val="100000"/>
              <a:defRPr sz="3600"/>
            </a:lvl2pPr>
            <a:lvl3pPr lvl="2">
              <a:spcBef>
                <a:spcPts val="0"/>
              </a:spcBef>
              <a:buSzPct val="100000"/>
              <a:defRPr sz="3600"/>
            </a:lvl3pPr>
            <a:lvl4pPr lvl="3">
              <a:spcBef>
                <a:spcPts val="0"/>
              </a:spcBef>
              <a:buSzPct val="100000"/>
              <a:defRPr sz="3600"/>
            </a:lvl4pPr>
            <a:lvl5pPr lvl="4">
              <a:spcBef>
                <a:spcPts val="0"/>
              </a:spcBef>
              <a:buSzPct val="100000"/>
              <a:defRPr sz="3600"/>
            </a:lvl5pPr>
            <a:lvl6pPr lvl="5">
              <a:spcBef>
                <a:spcPts val="0"/>
              </a:spcBef>
              <a:buSzPct val="100000"/>
              <a:defRPr sz="3600"/>
            </a:lvl6pPr>
            <a:lvl7pPr lvl="6">
              <a:spcBef>
                <a:spcPts val="0"/>
              </a:spcBef>
              <a:buSzPct val="100000"/>
              <a:defRPr sz="3600"/>
            </a:lvl7pPr>
            <a:lvl8pPr lvl="7">
              <a:spcBef>
                <a:spcPts val="0"/>
              </a:spcBef>
              <a:buSzPct val="100000"/>
              <a:defRPr sz="3600"/>
            </a:lvl8pPr>
            <a:lvl9pPr lvl="8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5" name="Shape 2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2"/>
        </a:solidFill>
      </p:bgPr>
    </p:bg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4636800" y="80700"/>
            <a:ext cx="4426500" cy="4982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9" name="Shape 3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0" name="Shape 40"/>
          <p:cNvSpPr txBox="1"/>
          <p:nvPr>
            <p:ph type="title"/>
          </p:nvPr>
        </p:nvSpPr>
        <p:spPr>
          <a:xfrm>
            <a:off x="265500" y="1181700"/>
            <a:ext cx="4045200" cy="153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3800"/>
            </a:lvl1pPr>
            <a:lvl2pPr lvl="1" algn="ctr">
              <a:spcBef>
                <a:spcPts val="0"/>
              </a:spcBef>
              <a:buSzPct val="100000"/>
              <a:defRPr sz="3800"/>
            </a:lvl2pPr>
            <a:lvl3pPr lvl="2" algn="ctr">
              <a:spcBef>
                <a:spcPts val="0"/>
              </a:spcBef>
              <a:buSzPct val="100000"/>
              <a:defRPr sz="3800"/>
            </a:lvl3pPr>
            <a:lvl4pPr lvl="3" algn="ctr">
              <a:spcBef>
                <a:spcPts val="0"/>
              </a:spcBef>
              <a:buSzPct val="100000"/>
              <a:defRPr sz="3800"/>
            </a:lvl4pPr>
            <a:lvl5pPr lvl="4" algn="ctr">
              <a:spcBef>
                <a:spcPts val="0"/>
              </a:spcBef>
              <a:buSzPct val="100000"/>
              <a:defRPr sz="3800"/>
            </a:lvl5pPr>
            <a:lvl6pPr lvl="5" algn="ctr">
              <a:spcBef>
                <a:spcPts val="0"/>
              </a:spcBef>
              <a:buSzPct val="100000"/>
              <a:defRPr sz="3800"/>
            </a:lvl6pPr>
            <a:lvl7pPr lvl="6" algn="ctr">
              <a:spcBef>
                <a:spcPts val="0"/>
              </a:spcBef>
              <a:buSzPct val="100000"/>
              <a:defRPr sz="3800"/>
            </a:lvl7pPr>
            <a:lvl8pPr lvl="7" algn="ctr">
              <a:spcBef>
                <a:spcPts val="0"/>
              </a:spcBef>
              <a:buSzPct val="100000"/>
              <a:defRPr sz="3800"/>
            </a:lvl8pPr>
            <a:lvl9pPr lvl="8" algn="ctr">
              <a:spcBef>
                <a:spcPts val="0"/>
              </a:spcBef>
              <a:buSzPct val="100000"/>
              <a:defRPr sz="3800"/>
            </a:lvl9pPr>
          </a:lstStyle>
          <a:p/>
        </p:txBody>
      </p:sp>
      <p:sp>
        <p:nvSpPr>
          <p:cNvPr id="41" name="Shape 41"/>
          <p:cNvSpPr txBox="1"/>
          <p:nvPr>
            <p:ph idx="1" type="subTitle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2" name="Shape 42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Source Sans Pro"/>
              <a:defRPr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comments" Target="../comments/comment1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Homecoming 2016</a:t>
            </a:r>
          </a:p>
        </p:txBody>
      </p:sp>
      <p:sp>
        <p:nvSpPr>
          <p:cNvPr id="59" name="Shape 59"/>
          <p:cNvSpPr txBox="1"/>
          <p:nvPr>
            <p:ph idx="1" type="subTitle"/>
          </p:nvPr>
        </p:nvSpPr>
        <p:spPr>
          <a:xfrm>
            <a:off x="860275" y="1666750"/>
            <a:ext cx="8183700" cy="86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Liaison Meeting, October 11, 2016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Agenda</a:t>
            </a:r>
          </a:p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Lip Sync Tickets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Questions, Comments, Concerns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HERE WE GO!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APPAREL READY TO GO--See Mike after the meeting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Lip Sync Tickets</a:t>
            </a:r>
          </a:p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311700" y="10015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Scott and Taylor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OPPH Tickets still available, about 100 left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First-come, first-serve basis: will sign up on list on Monday in the CSI; $7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Live-stream viewing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Allotted organization numbers will be sent out this evening; $4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Live-stream rooms are Georgian Combo, Activities Room, VH 1000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Room placement based on philanthropy money of team raised to that point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REMINDER: points for 60% of team allotment purchase and attendance!!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Must do a live-stream pre-order to qualify for points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Leftover tickets will be sold at the Homecoming Apparel table during Homecoming week to the general public (ie. anyone can buy them)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Dress Rehearsal rosters due Sunday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311700" y="209450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Upcoming Deadlines</a:t>
            </a:r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311700" y="788700"/>
            <a:ext cx="8520600" cy="356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aphicFrame>
        <p:nvGraphicFramePr>
          <p:cNvPr id="78" name="Shape 78"/>
          <p:cNvGraphicFramePr/>
          <p:nvPr/>
        </p:nvGraphicFramePr>
        <p:xfrm>
          <a:off x="446600" y="13556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{6E5F1877-DEFE-48FC-BDC6-32BF5374B21D}</a:tableStyleId>
              </a:tblPr>
              <a:tblGrid>
                <a:gridCol w="2971800"/>
                <a:gridCol w="2971800"/>
              </a:tblGrid>
              <a:tr h="10186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100"/>
                        <a:t>October 16</a:t>
                      </a:r>
                    </a:p>
                  </a:txBody>
                  <a:tcPr marT="63500" marB="63500" marR="63500" marL="63500"/>
                </a:tc>
                <a:tc>
                  <a:txBody>
                    <a:bodyPr>
                      <a:noAutofit/>
                    </a:bodyPr>
                    <a:lstStyle/>
                    <a:p>
                      <a:pPr indent="-298450" lvl="0" marL="457200" rtl="0">
                        <a:spcBef>
                          <a:spcPts val="0"/>
                        </a:spcBef>
                        <a:buSzPct val="100000"/>
                        <a:buChar char="●"/>
                      </a:pPr>
                      <a:r>
                        <a:rPr lang="en" sz="1100"/>
                        <a:t>Final Rosters &amp; Absences for Dress Rehearsal Due via email to Scott and Taylor at smh3841@truman.edu and tnc5613@truman.edu</a:t>
                      </a:r>
                    </a:p>
                  </a:txBody>
                  <a:tcPr marT="63500" marB="63500" marR="63500" marL="63500"/>
                </a:tc>
              </a:tr>
              <a:tr h="5888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100"/>
                        <a:t>October 17</a:t>
                      </a:r>
                    </a:p>
                  </a:txBody>
                  <a:tcPr marT="63500" marB="63500" marR="63500" marL="63500"/>
                </a:tc>
                <a:tc>
                  <a:txBody>
                    <a:bodyPr>
                      <a:noAutofit/>
                    </a:bodyPr>
                    <a:lstStyle/>
                    <a:p>
                      <a:pPr indent="-298450" lvl="0" marL="457200" rtl="0">
                        <a:spcBef>
                          <a:spcPts val="0"/>
                        </a:spcBef>
                        <a:buSzPct val="100000"/>
                        <a:buChar char="●"/>
                      </a:pPr>
                      <a:r>
                        <a:rPr lang="en" sz="1100"/>
                        <a:t>Mystery Bucket due to the CSI at 5 pm</a:t>
                      </a:r>
                    </a:p>
                  </a:txBody>
                  <a:tcPr marT="63500" marB="63500" marR="63500" marL="63500"/>
                </a:tc>
              </a:tr>
              <a:tr h="80375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100"/>
                        <a:t>October 18</a:t>
                      </a:r>
                    </a:p>
                  </a:txBody>
                  <a:tcPr marT="63500" marB="63500" marR="63500" marL="63500"/>
                </a:tc>
                <a:tc>
                  <a:txBody>
                    <a:bodyPr>
                      <a:noAutofit/>
                    </a:bodyPr>
                    <a:lstStyle/>
                    <a:p>
                      <a:pPr indent="-298450" lvl="0" marL="457200" rtl="0">
                        <a:spcBef>
                          <a:spcPts val="0"/>
                        </a:spcBef>
                        <a:buSzPct val="100000"/>
                        <a:buChar char="●"/>
                      </a:pPr>
                      <a:r>
                        <a:rPr lang="en" sz="1100"/>
                        <a:t>Submit names for the Mystery Mission and Hands on a Van event by 5 pm to fjj5364@truman.edu</a:t>
                      </a:r>
                    </a:p>
                  </a:txBody>
                  <a:tcPr marT="63500" marB="63500" marR="63500" marL="63500"/>
                </a:tc>
              </a:tr>
              <a:tr h="5888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100"/>
                        <a:t>October 21</a:t>
                      </a:r>
                    </a:p>
                  </a:txBody>
                  <a:tcPr marT="63500" marB="63500" marR="63500" marL="63500"/>
                </a:tc>
                <a:tc>
                  <a:txBody>
                    <a:bodyPr>
                      <a:noAutofit/>
                    </a:bodyPr>
                    <a:lstStyle/>
                    <a:p>
                      <a:pPr indent="-298450" lvl="0" marL="457200" rtl="0">
                        <a:spcBef>
                          <a:spcPts val="0"/>
                        </a:spcBef>
                        <a:buSzPct val="100000"/>
                        <a:buChar char="●"/>
                      </a:pPr>
                      <a:r>
                        <a:rPr lang="en" sz="1100"/>
                        <a:t>Overall Team Philanthropy money due to the CSI at 5 pm</a:t>
                      </a:r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  <p:graphicFrame>
        <p:nvGraphicFramePr>
          <p:cNvPr id="79" name="Shape 79"/>
          <p:cNvGraphicFramePr/>
          <p:nvPr/>
        </p:nvGraphicFramePr>
        <p:xfrm>
          <a:off x="446600" y="10571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{6E5F1877-DEFE-48FC-BDC6-32BF5374B21D}</a:tableStyleId>
              </a:tblPr>
              <a:tblGrid>
                <a:gridCol w="2971800"/>
                <a:gridCol w="2971800"/>
              </a:tblGrid>
              <a:tr h="127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100"/>
                        <a:t>Date</a:t>
                      </a:r>
                    </a:p>
                  </a:txBody>
                  <a:tcPr marT="63500" marB="63500" marR="63500" marL="63500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100"/>
                        <a:t>Deadline</a:t>
                      </a:r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490250" y="526350"/>
            <a:ext cx="82761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Questions, Comments, Concerns?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337825" y="526350"/>
            <a:ext cx="85215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/>
              <a:t>GOOD LUCK NEXT WEEK.</a:t>
            </a:r>
          </a:p>
          <a:p>
            <a:pPr lvl="0">
              <a:spcBef>
                <a:spcPts val="0"/>
              </a:spcBef>
              <a:buNone/>
            </a:pPr>
            <a:r>
              <a:rPr b="0" lang="en" sz="3600"/>
              <a:t>If you have any questions, the committee is here as a</a:t>
            </a:r>
            <a:r>
              <a:rPr lang="en" sz="3600"/>
              <a:t> </a:t>
            </a:r>
            <a:r>
              <a:rPr i="1" lang="en" sz="3600"/>
              <a:t>RESOURCE</a:t>
            </a:r>
            <a:r>
              <a:rPr lang="en" sz="3600"/>
              <a:t>. </a:t>
            </a:r>
            <a:r>
              <a:rPr b="0" lang="en" sz="3600"/>
              <a:t>Please let us help you.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lum">
  <a:themeElements>
    <a:clrScheme name="Plum">
      <a:dk1>
        <a:srgbClr val="611BB8"/>
      </a:dk1>
      <a:lt1>
        <a:srgbClr val="FFFFFF"/>
      </a:lt1>
      <a:dk2>
        <a:srgbClr val="000000"/>
      </a:dk2>
      <a:lt2>
        <a:srgbClr val="7F7F7F"/>
      </a:lt2>
      <a:accent1>
        <a:srgbClr val="333333"/>
      </a:accent1>
      <a:accent2>
        <a:srgbClr val="5E2B97"/>
      </a:accent2>
      <a:accent3>
        <a:srgbClr val="7E57C2"/>
      </a:accent3>
      <a:accent4>
        <a:srgbClr val="C77025"/>
      </a:accent4>
      <a:accent5>
        <a:srgbClr val="009688"/>
      </a:accent5>
      <a:accent6>
        <a:srgbClr val="FFD600"/>
      </a:accent6>
      <a:hlink>
        <a:srgbClr val="009688"/>
      </a:hlink>
      <a:folHlink>
        <a:srgbClr val="00968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